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handoutMasterIdLst>
    <p:handoutMasterId r:id="rId15"/>
  </p:handoutMasterIdLst>
  <p:sldIdLst>
    <p:sldId id="256" r:id="rId2"/>
    <p:sldId id="258" r:id="rId3"/>
    <p:sldId id="265" r:id="rId4"/>
    <p:sldId id="259" r:id="rId5"/>
    <p:sldId id="257" r:id="rId6"/>
    <p:sldId id="269" r:id="rId7"/>
    <p:sldId id="268" r:id="rId8"/>
    <p:sldId id="266" r:id="rId9"/>
    <p:sldId id="267" r:id="rId10"/>
    <p:sldId id="270" r:id="rId11"/>
    <p:sldId id="271" r:id="rId12"/>
    <p:sldId id="272" r:id="rId13"/>
    <p:sldId id="264" r:id="rId14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CC915-5B50-4FD9-851C-57389B25B10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73773-096D-49BD-8BBC-7793E8628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30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2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509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1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31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2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9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7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7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4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7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5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3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8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B8EFC-4D3F-495F-AD77-A5A14FA5AFFC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6B376C-2E63-48EF-B840-D47B82B2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4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s://www.flickr.com/photos/cardboardia/albums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13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3uwEvcdWIDbHFuxY2Z3QiJdnKcKKRMHaOl6iLWHlTFAc2wA/viewform?usp=sf_lin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615" y="2303585"/>
            <a:ext cx="9319845" cy="238673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                                ПРОЕКТ </a:t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>   </a:t>
            </a:r>
            <a:r>
              <a:rPr lang="ru-RU" sz="4000" b="1" dirty="0" smtClean="0">
                <a:solidFill>
                  <a:srgbClr val="002060"/>
                </a:solidFill>
              </a:rPr>
              <a:t>«ТВОРЧЕСКАЯ МАСТЕРСКАЯ РДШ: актуальность, сроки, механизмы»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77" y="0"/>
            <a:ext cx="1990850" cy="1990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533" y="554795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Екатерина Чекмарева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Отдел </a:t>
            </a:r>
            <a:r>
              <a:rPr lang="ru-RU" sz="1600" dirty="0">
                <a:solidFill>
                  <a:schemeClr val="tx2"/>
                </a:solidFill>
              </a:rPr>
              <a:t>реализации проектов и программ в сфере творчества </a:t>
            </a:r>
            <a:r>
              <a:rPr lang="ru-RU" sz="1600" dirty="0" smtClean="0">
                <a:solidFill>
                  <a:schemeClr val="tx2"/>
                </a:solidFill>
              </a:rPr>
              <a:t>Общероссийской общественно-государственной детско-юношеской организации </a:t>
            </a:r>
            <a:r>
              <a:rPr lang="ru-RU" sz="1600" dirty="0">
                <a:solidFill>
                  <a:schemeClr val="tx2"/>
                </a:solidFill>
              </a:rPr>
              <a:t>«Российское движение </a:t>
            </a:r>
            <a:r>
              <a:rPr lang="ru-RU" sz="1600" dirty="0" smtClean="0">
                <a:solidFill>
                  <a:schemeClr val="tx2"/>
                </a:solidFill>
              </a:rPr>
              <a:t>школьников»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1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805" t="10193" r="19128" b="13998"/>
          <a:stretch/>
        </p:blipFill>
        <p:spPr>
          <a:xfrm>
            <a:off x="317499" y="126999"/>
            <a:ext cx="1257301" cy="15113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5184" y="526534"/>
            <a:ext cx="5157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МЕХАНИЗМ РЕАЛИЗАЦИИ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0900" y="1221229"/>
            <a:ext cx="9220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Конкурсный отбор участников </a:t>
            </a:r>
            <a:r>
              <a:rPr lang="ru-RU" sz="24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(октябрь </a:t>
            </a:r>
            <a:r>
              <a:rPr lang="ru-RU" sz="2400" kern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 года</a:t>
            </a:r>
            <a:r>
              <a:rPr lang="ru-RU" sz="24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kern="1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Критерии отбора: </a:t>
            </a:r>
            <a:endParaRPr lang="ru-RU" sz="1600" kern="1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соблюдение условий регистрации творческой группы; </a:t>
            </a:r>
            <a:endParaRPr lang="ru-RU" kern="100" dirty="0">
              <a:solidFill>
                <a:srgbClr val="00000A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серии творческих заданий от экспертов в назначенный срок; </a:t>
            </a:r>
            <a:endParaRPr lang="ru-RU" kern="100" dirty="0">
              <a:solidFill>
                <a:srgbClr val="00000A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прохождение онлайн собеседования с экспертами; </a:t>
            </a:r>
            <a:endParaRPr lang="ru-RU" kern="100" dirty="0">
              <a:solidFill>
                <a:srgbClr val="00000A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соответствие критериям технических требований (доступ сети интернет, «</a:t>
            </a:r>
            <a:r>
              <a:rPr lang="ru-RU" kern="100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Zoom</a:t>
            </a: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»);</a:t>
            </a:r>
            <a:endParaRPr lang="ru-RU" kern="100" dirty="0">
              <a:solidFill>
                <a:srgbClr val="00000A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материалов и инструментов</a:t>
            </a:r>
            <a:r>
              <a:rPr lang="ru-RU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algn="just">
              <a:spcAft>
                <a:spcPts val="0"/>
              </a:spcAft>
            </a:pPr>
            <a:endParaRPr lang="ru-RU" kern="100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b="1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Творческие </a:t>
            </a:r>
            <a:r>
              <a:rPr lang="ru-RU" b="1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от экспертов Проекта будут направлены на электронный адрес участника, указанный при регистрации</a:t>
            </a:r>
            <a:r>
              <a:rPr lang="ru-RU" b="1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algn="just">
              <a:spcAft>
                <a:spcPts val="0"/>
              </a:spcAft>
            </a:pPr>
            <a:r>
              <a:rPr lang="ru-RU" b="1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kern="1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</a:t>
            </a: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творческих заданий участников Проекта осуществляется по следующим критериям: </a:t>
            </a:r>
            <a:endParaRPr lang="ru-RU" kern="100" dirty="0">
              <a:solidFill>
                <a:srgbClr val="00000A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креативность и нестандартное решение задания – до 10 баллов;</a:t>
            </a:r>
            <a:endParaRPr lang="ru-RU" kern="100" dirty="0">
              <a:solidFill>
                <a:srgbClr val="00000A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художественный и эстетический уровень исполнения творческих </a:t>
            </a:r>
            <a:b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 – до 10 баллов; </a:t>
            </a:r>
            <a:endParaRPr lang="ru-RU" kern="100" dirty="0">
              <a:solidFill>
                <a:srgbClr val="00000A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соответствие форматам и тематике задания – до 10 баллов. </a:t>
            </a:r>
            <a:endParaRPr lang="ru-RU" kern="100" dirty="0">
              <a:solidFill>
                <a:srgbClr val="00000A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Максимальное количество набранных баллов – 30.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99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805" t="10193" r="19128" b="13998"/>
          <a:stretch/>
        </p:blipFill>
        <p:spPr>
          <a:xfrm>
            <a:off x="317499" y="126999"/>
            <a:ext cx="1257301" cy="15113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5184" y="526534"/>
            <a:ext cx="5157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МЕХАНИЗМ РЕАЛИЗАЦИИ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700" y="1667689"/>
            <a:ext cx="92202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Конкурсный отбор участников </a:t>
            </a:r>
            <a:r>
              <a:rPr lang="ru-RU" sz="28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(октябрь </a:t>
            </a:r>
            <a:r>
              <a:rPr lang="ru-RU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 года</a:t>
            </a:r>
            <a:r>
              <a:rPr lang="ru-RU" sz="28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endParaRPr lang="ru-RU" kern="1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решению экспертного совета, по результатам конкурсного отбора в Проекте примут участие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 творческих групп.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 участниках, прошедших отбор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будет размещена на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официальном сайте Российского движения школьников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рдш.рф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104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805" t="10193" r="19128" b="13998"/>
          <a:stretch/>
        </p:blipFill>
        <p:spPr>
          <a:xfrm>
            <a:off x="317499" y="126999"/>
            <a:ext cx="1257301" cy="15113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64784" y="767834"/>
            <a:ext cx="5157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МЕХАНИЗМ РЕАЛИЗАЦИИ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700" y="2340789"/>
            <a:ext cx="90551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sz="2400" b="1" i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 блок </a:t>
            </a:r>
            <a:r>
              <a:rPr lang="ru-RU" sz="2400" kern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31октября – 7 ноября 2020 года) </a:t>
            </a:r>
            <a:r>
              <a:rPr lang="ru-RU" sz="20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Каникулы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Формат: онлайн конференция в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Zoom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Аудитория: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 творческих групп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endParaRPr lang="ru-RU" kern="1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8000" y="4031447"/>
            <a:ext cx="911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Подведение итогов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(ноябрь-декабрь 2020 года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 участия в образовательном курсе Проекта, Оргкомитетом будут определены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творческие группы, которые совместно с экспертами организуют и проведут творческое мероприятие в своей образовательной организации.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31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900" y="3060701"/>
            <a:ext cx="7897138" cy="36195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Чекмарева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Владимировна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Отдел реализации проектов и программ в сфере творчества Общероссийской общественно-государственной детско-юношеской организации «Российское движение школьников»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echekmareva@myrdsh.ru,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(495) 122-21-26 (доб. 102).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77" y="0"/>
            <a:ext cx="1990850" cy="1990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74864" y="691634"/>
            <a:ext cx="5755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Контактная информация: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1879082"/>
            <a:ext cx="78297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Савельев Глеб Николаевич,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отдела реализации проектов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в сфере творчества Общероссийской общественно-государственной детско-юношеской организации «Российское движение школьников»,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+7 (495) 122-21-26 (доб. 102);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2838" y="654424"/>
            <a:ext cx="6335607" cy="992401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002060"/>
                </a:solidFill>
              </a:rPr>
              <a:t>АКТУАЛЬНОСТЬ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77" y="0"/>
            <a:ext cx="1990850" cy="1990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8731" y="2259737"/>
            <a:ext cx="88216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Низкий уровень организации и проведения творческих мероприятий в образовательных организациях;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Слабая материально-техническая база образовательных организаций;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Отсутствие методических материалов новых форм организации и проведении школьных мероприятий.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624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77" y="0"/>
            <a:ext cx="1990850" cy="1990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131" y="1990850"/>
            <a:ext cx="88216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Творческая мастерская РДШ – создание творческого </a:t>
            </a:r>
            <a:r>
              <a:rPr lang="ru-RU" sz="3200" dirty="0" smtClean="0">
                <a:solidFill>
                  <a:srgbClr val="002060"/>
                </a:solidFill>
              </a:rPr>
              <a:t>сообщества </a:t>
            </a:r>
            <a:r>
              <a:rPr lang="ru-RU" sz="3200" dirty="0">
                <a:solidFill>
                  <a:srgbClr val="002060"/>
                </a:solidFill>
              </a:rPr>
              <a:t>активных учеников и учителей, родителей и экспертов, участники которого, с помощью образовательного курса, совершенствуют форматы организации и проведения школьных мероприятий в разрезе творческой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72076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8118"/>
            <a:ext cx="1828800" cy="1828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97001" y="780346"/>
            <a:ext cx="877569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	</a:t>
            </a:r>
            <a:r>
              <a:rPr lang="ru-RU" sz="3200" b="1" dirty="0" smtClean="0">
                <a:solidFill>
                  <a:srgbClr val="002060"/>
                </a:solidFill>
              </a:rPr>
              <a:t>Задачи: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	</a:t>
            </a:r>
            <a:r>
              <a:rPr lang="ru-RU" sz="2400" dirty="0">
                <a:solidFill>
                  <a:srgbClr val="0070C0"/>
                </a:solidFill>
              </a:rPr>
              <a:t>создать условия для реализации творческого потенциала </a:t>
            </a:r>
            <a:r>
              <a:rPr lang="ru-RU" sz="2400" dirty="0" smtClean="0">
                <a:solidFill>
                  <a:srgbClr val="0070C0"/>
                </a:solidFill>
              </a:rPr>
              <a:t>участников;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	сформировать способность находить новые формы реализации творческих мероприятий в образовательных организациях и применять </a:t>
            </a:r>
            <a:r>
              <a:rPr lang="ru-RU" sz="2400" dirty="0" smtClean="0">
                <a:solidFill>
                  <a:srgbClr val="0070C0"/>
                </a:solidFill>
              </a:rPr>
              <a:t>их </a:t>
            </a:r>
            <a:r>
              <a:rPr lang="ru-RU" sz="2400" dirty="0">
                <a:solidFill>
                  <a:srgbClr val="0070C0"/>
                </a:solidFill>
              </a:rPr>
              <a:t>на практике;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	осуществлять методическую поддержку по совершенствованию новых форматов организации и проведения творческих мероприятий </a:t>
            </a:r>
            <a:r>
              <a:rPr lang="ru-RU" sz="2400" dirty="0" smtClean="0">
                <a:solidFill>
                  <a:srgbClr val="0070C0"/>
                </a:solidFill>
              </a:rPr>
              <a:t>в </a:t>
            </a:r>
            <a:r>
              <a:rPr lang="ru-RU" sz="2400" dirty="0">
                <a:solidFill>
                  <a:srgbClr val="0070C0"/>
                </a:solidFill>
              </a:rPr>
              <a:t>образовательных организациях;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	способствовать формированию творческого сообщества педагогов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и обучающихся, реализующих творческие мероприятия в образовательных организациях;</a:t>
            </a:r>
          </a:p>
        </p:txBody>
      </p:sp>
    </p:spTree>
    <p:extLst>
      <p:ext uri="{BB962C8B-B14F-4D97-AF65-F5344CB8AC3E}">
        <p14:creationId xmlns:p14="http://schemas.microsoft.com/office/powerpoint/2010/main" val="310648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707" y="2232360"/>
            <a:ext cx="895056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современные тенденции в </a:t>
            </a:r>
            <a:r>
              <a:rPr lang="ru-RU" sz="2000" dirty="0">
                <a:solidFill>
                  <a:srgbClr val="0070C0"/>
                </a:solidFill>
              </a:rPr>
              <a:t>сфере </a:t>
            </a:r>
            <a:r>
              <a:rPr lang="ru-RU" sz="2000" dirty="0" smtClean="0">
                <a:solidFill>
                  <a:srgbClr val="0070C0"/>
                </a:solidFill>
              </a:rPr>
              <a:t>творчества;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н</a:t>
            </a:r>
            <a:r>
              <a:rPr lang="ru-RU" sz="2000" dirty="0" smtClean="0">
                <a:solidFill>
                  <a:srgbClr val="0070C0"/>
                </a:solidFill>
              </a:rPr>
              <a:t>овый взгляд на </a:t>
            </a:r>
            <a:r>
              <a:rPr lang="ru-RU" sz="2000" dirty="0" err="1">
                <a:solidFill>
                  <a:srgbClr val="0070C0"/>
                </a:solidFill>
              </a:rPr>
              <a:t>внеучебную</a:t>
            </a:r>
            <a:r>
              <a:rPr lang="ru-RU" sz="2000" dirty="0">
                <a:solidFill>
                  <a:srgbClr val="0070C0"/>
                </a:solidFill>
              </a:rPr>
              <a:t> деятельность в рамках образовательной </a:t>
            </a:r>
            <a:r>
              <a:rPr lang="ru-RU" sz="2000" dirty="0" smtClean="0">
                <a:solidFill>
                  <a:srgbClr val="0070C0"/>
                </a:solidFill>
              </a:rPr>
              <a:t>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пыт практической </a:t>
            </a:r>
            <a:r>
              <a:rPr lang="ru-RU" sz="2000" dirty="0">
                <a:solidFill>
                  <a:srgbClr val="0070C0"/>
                </a:solidFill>
              </a:rPr>
              <a:t>работы по направлениям: формирование рабочих групп, коммуникация между группами, делегирование задач, взаимовыручка и поддержка при подготовке и организации школьного праздника, формирование идеи, этапы работы над планом и сценарием, создание костюмов, декораций из подручных средств, формирование и подготовка технической партитуры мероприятия (музыка, свет, спецэффекты), поиск необходимых материалов и инструментов по принципу «каша из топора», разработка </a:t>
            </a:r>
            <a:r>
              <a:rPr lang="ru-RU" sz="2000" dirty="0" err="1">
                <a:solidFill>
                  <a:srgbClr val="0070C0"/>
                </a:solidFill>
              </a:rPr>
              <a:t>тайминга</a:t>
            </a:r>
            <a:r>
              <a:rPr lang="ru-RU" sz="2000" dirty="0">
                <a:solidFill>
                  <a:srgbClr val="0070C0"/>
                </a:solidFill>
              </a:rPr>
              <a:t>, работа над эскизами к декорациям, костюмам, создание декораций, костюмов и реквизита, проведение репетиций в формате онлайн.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6" y="0"/>
            <a:ext cx="1993565" cy="199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5184" y="996434"/>
            <a:ext cx="5562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ОБРАЗОВАТЕЛЬНЫЙ БЛОК: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4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4133829"/>
            <a:ext cx="3001394" cy="1835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43" y="4133829"/>
            <a:ext cx="2755481" cy="1835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59606"/>
            <a:ext cx="4144394" cy="3378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82" y="2150035"/>
            <a:ext cx="2341838" cy="15670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81" y="2121099"/>
            <a:ext cx="2136419" cy="15960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45" y="374157"/>
            <a:ext cx="2311407" cy="1612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1" y="361282"/>
            <a:ext cx="2144319" cy="16252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08" y="4133829"/>
            <a:ext cx="2738038" cy="18358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2" y="4145142"/>
            <a:ext cx="2738038" cy="18132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3" y="2150034"/>
            <a:ext cx="2488725" cy="16500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5" y="361283"/>
            <a:ext cx="2488724" cy="16591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77695" y="6266934"/>
            <a:ext cx="5723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https://</a:t>
            </a:r>
            <a:r>
              <a:rPr lang="en-US" dirty="0" smtClean="0">
                <a:hlinkClick r:id="rId13"/>
              </a:rPr>
              <a:t>www.flickr.com/photos/cardboardia/albums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32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07" y="1597360"/>
            <a:ext cx="103465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Корсаков Сергей </a:t>
            </a:r>
            <a:r>
              <a:rPr lang="ru-RU" sz="2400" dirty="0" smtClean="0">
                <a:solidFill>
                  <a:srgbClr val="002060"/>
                </a:solidFill>
              </a:rPr>
              <a:t>Александрович</a:t>
            </a:r>
            <a:r>
              <a:rPr lang="ru-RU" sz="2400" dirty="0" smtClean="0">
                <a:solidFill>
                  <a:srgbClr val="0070C0"/>
                </a:solidFill>
              </a:rPr>
              <a:t>, руководитель Международного </a:t>
            </a:r>
            <a:r>
              <a:rPr lang="ru-RU" sz="2400" dirty="0">
                <a:solidFill>
                  <a:srgbClr val="0070C0"/>
                </a:solidFill>
              </a:rPr>
              <a:t>проекта «</a:t>
            </a:r>
            <a:r>
              <a:rPr lang="ru-RU" sz="2400" dirty="0" err="1">
                <a:solidFill>
                  <a:srgbClr val="0070C0"/>
                </a:solidFill>
              </a:rPr>
              <a:t>Картония</a:t>
            </a:r>
            <a:r>
              <a:rPr lang="ru-RU" sz="2400" dirty="0">
                <a:solidFill>
                  <a:srgbClr val="0070C0"/>
                </a:solidFill>
              </a:rPr>
              <a:t>»; </a:t>
            </a:r>
            <a:r>
              <a:rPr lang="ru-RU" sz="2400" dirty="0">
                <a:solidFill>
                  <a:srgbClr val="002060"/>
                </a:solidFill>
              </a:rPr>
              <a:t>http://madein.cardboardia.info/about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Кузнецов Иван Вячеславович </a:t>
            </a:r>
            <a:r>
              <a:rPr lang="ru-RU" sz="2400" dirty="0">
                <a:solidFill>
                  <a:srgbClr val="0070C0"/>
                </a:solidFill>
              </a:rPr>
              <a:t>(</a:t>
            </a:r>
            <a:r>
              <a:rPr lang="ru-RU" sz="2400" dirty="0" err="1">
                <a:solidFill>
                  <a:srgbClr val="0070C0"/>
                </a:solidFill>
              </a:rPr>
              <a:t>Корсуновский</a:t>
            </a:r>
            <a:r>
              <a:rPr lang="ru-RU" sz="2400" dirty="0">
                <a:solidFill>
                  <a:srgbClr val="0070C0"/>
                </a:solidFill>
              </a:rPr>
              <a:t>), актер, режиссер, сценарист. Театр "Док" (Российский театр документальной пьесы). Международный проект «</a:t>
            </a:r>
            <a:r>
              <a:rPr lang="ru-RU" sz="2400" dirty="0" err="1">
                <a:solidFill>
                  <a:srgbClr val="0070C0"/>
                </a:solidFill>
              </a:rPr>
              <a:t>Картония</a:t>
            </a:r>
            <a:r>
              <a:rPr lang="ru-RU" sz="2400" dirty="0">
                <a:solidFill>
                  <a:srgbClr val="0070C0"/>
                </a:solidFill>
              </a:rPr>
              <a:t>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</a:rPr>
              <a:t>Кипина</a:t>
            </a:r>
            <a:r>
              <a:rPr lang="ru-RU" sz="2400" dirty="0">
                <a:solidFill>
                  <a:srgbClr val="002060"/>
                </a:solidFill>
              </a:rPr>
              <a:t> Кристина Альбертовна</a:t>
            </a:r>
            <a:r>
              <a:rPr lang="ru-RU" sz="2400" dirty="0">
                <a:solidFill>
                  <a:srgbClr val="0070C0"/>
                </a:solidFill>
              </a:rPr>
              <a:t>, дизайнер, художник. Международный проект «</a:t>
            </a:r>
            <a:r>
              <a:rPr lang="ru-RU" sz="2400" dirty="0" err="1">
                <a:solidFill>
                  <a:srgbClr val="0070C0"/>
                </a:solidFill>
              </a:rPr>
              <a:t>Картония</a:t>
            </a:r>
            <a:r>
              <a:rPr lang="ru-RU" sz="2400" dirty="0">
                <a:solidFill>
                  <a:srgbClr val="0070C0"/>
                </a:solidFill>
              </a:rPr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Попов Олег Владимирович</a:t>
            </a:r>
            <a:r>
              <a:rPr lang="ru-RU" sz="2400" dirty="0">
                <a:solidFill>
                  <a:srgbClr val="0070C0"/>
                </a:solidFill>
              </a:rPr>
              <a:t>, драматург, Международный проект «</a:t>
            </a:r>
            <a:r>
              <a:rPr lang="ru-RU" sz="2400" dirty="0" err="1">
                <a:solidFill>
                  <a:srgbClr val="0070C0"/>
                </a:solidFill>
              </a:rPr>
              <a:t>Картония</a:t>
            </a:r>
            <a:r>
              <a:rPr lang="ru-RU" sz="2400" dirty="0">
                <a:solidFill>
                  <a:srgbClr val="0070C0"/>
                </a:solidFill>
              </a:rPr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</a:rPr>
              <a:t>Синкевич</a:t>
            </a:r>
            <a:r>
              <a:rPr lang="ru-RU" sz="2400" dirty="0">
                <a:solidFill>
                  <a:srgbClr val="002060"/>
                </a:solidFill>
              </a:rPr>
              <a:t> Оксана Юрьевна</a:t>
            </a:r>
            <a:r>
              <a:rPr lang="ru-RU" sz="2400" dirty="0">
                <a:solidFill>
                  <a:srgbClr val="0070C0"/>
                </a:solidFill>
              </a:rPr>
              <a:t>, продюсер. Творческая лаборатория «Гора Чудес». Международный проект «</a:t>
            </a:r>
            <a:r>
              <a:rPr lang="ru-RU" sz="2400" dirty="0" err="1">
                <a:solidFill>
                  <a:srgbClr val="0070C0"/>
                </a:solidFill>
              </a:rPr>
              <a:t>Картония</a:t>
            </a:r>
            <a:r>
              <a:rPr lang="ru-RU" sz="2400" dirty="0">
                <a:solidFill>
                  <a:srgbClr val="0070C0"/>
                </a:solidFill>
              </a:rPr>
              <a:t>».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just"/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</a:t>
            </a:r>
            <a:r>
              <a:rPr lang="ru-RU" sz="2400" dirty="0" smtClean="0">
                <a:solidFill>
                  <a:srgbClr val="002060"/>
                </a:solidFill>
              </a:rPr>
              <a:t>тел</a:t>
            </a:r>
            <a:r>
              <a:rPr lang="ru-RU" sz="2400" dirty="0">
                <a:solidFill>
                  <a:srgbClr val="002060"/>
                </a:solidFill>
              </a:rPr>
              <a:t>./</a:t>
            </a:r>
            <a:r>
              <a:rPr lang="ru-RU" sz="2400" dirty="0" err="1">
                <a:solidFill>
                  <a:srgbClr val="002060"/>
                </a:solidFill>
              </a:rPr>
              <a:t>WhatsApp</a:t>
            </a:r>
            <a:r>
              <a:rPr lang="ru-RU" sz="2400" dirty="0">
                <a:solidFill>
                  <a:srgbClr val="002060"/>
                </a:solidFill>
              </a:rPr>
              <a:t> 89859911992  </a:t>
            </a:r>
            <a:r>
              <a:rPr lang="ru-RU" sz="2400" dirty="0" err="1" smtClean="0">
                <a:solidFill>
                  <a:srgbClr val="002060"/>
                </a:solidFill>
              </a:rPr>
              <a:t>email</a:t>
            </a:r>
            <a:r>
              <a:rPr lang="ru-RU" sz="2400" dirty="0">
                <a:solidFill>
                  <a:srgbClr val="002060"/>
                </a:solidFill>
              </a:rPr>
              <a:t>: 9859911992@gmail.com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7" y="1"/>
            <a:ext cx="1549400" cy="154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06284" y="602734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ЭКСПЕРТЫ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2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7" y="1"/>
            <a:ext cx="1548744" cy="15487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79084" y="412007"/>
            <a:ext cx="5157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МЕХАНИЗМ РЕАЛИЗАЦИИ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8900" y="1487438"/>
            <a:ext cx="820452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Подготовительный этап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(август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 года)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онлайн конференция в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Zoom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Аудитория: специалисты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работе с молодежью отдела регионального взаимодействия ФБГУ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Росдетцентр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педагоги образовательных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61497" y="3477568"/>
            <a:ext cx="610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Сбор информации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(1-8 сентября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 года)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9700" y="4010392"/>
            <a:ext cx="843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Формат: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анкета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Google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 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docs.google.com/forms/d/e/1FAIpQLSd3uwEvcdWIDbHFuxY2Z3QiJdnKcKKRMHaOl6iLWHlTFAc2wA/viewform?usp=sf_link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Аудитория: педагоги, педагоги-организаторы, педагоги дополнительного образования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 региона (1,2 представителя, согласованные специалистом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работе с молодежью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отдела регионального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 ФБГУ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Росдетцентр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63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805" t="10193" r="19128" b="13998"/>
          <a:stretch/>
        </p:blipFill>
        <p:spPr>
          <a:xfrm>
            <a:off x="317499" y="126999"/>
            <a:ext cx="1257301" cy="15113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5184" y="526534"/>
            <a:ext cx="5157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МЕХАНИЗМ РЕАЛИЗАЦИИ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4702122"/>
            <a:ext cx="98933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spcAft>
                <a:spcPts val="0"/>
              </a:spcAft>
            </a:pPr>
            <a:r>
              <a:rPr lang="ru-RU" sz="2200" b="1" i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</a:t>
            </a:r>
            <a:r>
              <a:rPr lang="ru-RU" sz="22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(22,23 сентябрь </a:t>
            </a:r>
            <a:r>
              <a:rPr lang="ru-RU" sz="2200" kern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 года</a:t>
            </a:r>
            <a:r>
              <a:rPr lang="ru-RU" sz="22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marL="432000">
              <a:spcAft>
                <a:spcPts val="0"/>
              </a:spcAft>
            </a:pPr>
            <a:r>
              <a:rPr lang="ru-RU" sz="2000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Формат</a:t>
            </a:r>
            <a:r>
              <a:rPr lang="ru-RU" sz="2000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онлайн </a:t>
            </a:r>
            <a:r>
              <a:rPr lang="ru-RU" sz="2000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конференция </a:t>
            </a:r>
            <a:r>
              <a:rPr lang="ru-RU" sz="2000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«</a:t>
            </a:r>
            <a:r>
              <a:rPr lang="ru-RU" sz="2000" kern="100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Zoom</a:t>
            </a:r>
            <a:r>
              <a:rPr lang="ru-RU" sz="2000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</a:p>
          <a:p>
            <a:pPr marL="432000">
              <a:spcAft>
                <a:spcPts val="0"/>
              </a:spcAft>
            </a:pPr>
            <a:r>
              <a:rPr lang="ru-RU" sz="2000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Аудитория – специалисты по работе с молодежью отдела регионального взаимодействия ФБГУ «</a:t>
            </a:r>
            <a:r>
              <a:rPr lang="ru-RU" sz="2000" kern="100" dirty="0" err="1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Росдетцентр</a:t>
            </a:r>
            <a:r>
              <a:rPr lang="ru-RU" sz="2000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педагоги </a:t>
            </a:r>
            <a:r>
              <a:rPr lang="ru-RU" sz="2000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организаций, родительская общественность</a:t>
            </a:r>
            <a:r>
              <a:rPr lang="ru-RU" sz="2000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    </a:t>
            </a:r>
          </a:p>
          <a:p>
            <a:pPr marL="432000">
              <a:spcAft>
                <a:spcPts val="0"/>
              </a:spcAft>
            </a:pPr>
            <a:r>
              <a:rPr lang="ru-RU" sz="2000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sz="2000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выступления экспертов, </a:t>
            </a:r>
            <a:r>
              <a:rPr lang="ru-RU" sz="2000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дискуссия и практические </a:t>
            </a:r>
            <a:r>
              <a:rPr lang="ru-RU" sz="2000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задания.</a:t>
            </a:r>
            <a:endParaRPr lang="ru-RU" sz="1600" kern="1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739675"/>
            <a:ext cx="97409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 участников Мастерской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 сентября-22 сентября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года)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зарегистрироваться на сайте (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рдш.рф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заполнить и загрузить согласие на обработку персональных данных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личный кабинет на сайте Российского движения школьников (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рдш.рф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3213779"/>
            <a:ext cx="95885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участников: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в составе педагога и обучающихся образовательной организации Российской Федерации в возрасте от 11 лет;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4452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531</TotalTime>
  <Words>695</Words>
  <Application>Microsoft Office PowerPoint</Application>
  <PresentationFormat>Широкоэкранный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                                ПРОЕКТ     «ТВОРЧЕСКАЯ МАСТЕРСКАЯ РДШ: актуальность, сроки, механизмы» 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Чекмарева Екатерина Владимировна ,  главный специалист Отдел реализации проектов и программ в сфере творчества Общероссийской общественно-государственной детско-юношеской организации «Российское движение школьников» е-mail: echekmareva@myrdsh.ru,  телефон:  +7 (495) 122-21-26 (доб. 102). </vt:lpstr>
    </vt:vector>
  </TitlesOfParts>
  <Company>SafeTec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мероприятий,  направленных на развитие и популяризацию творческой активности среди детей и молодежи</dc:title>
  <dc:creator>Екатерина Чекмарева Владимировна</dc:creator>
  <cp:lastModifiedBy>Екатерина Чекмарева Владимировна</cp:lastModifiedBy>
  <cp:revision>23</cp:revision>
  <cp:lastPrinted>2020-07-27T17:11:24Z</cp:lastPrinted>
  <dcterms:created xsi:type="dcterms:W3CDTF">2020-07-27T15:43:22Z</dcterms:created>
  <dcterms:modified xsi:type="dcterms:W3CDTF">2020-09-01T11:35:53Z</dcterms:modified>
</cp:coreProperties>
</file>